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2" r:id="rId2"/>
    <p:sldId id="1303" r:id="rId3"/>
    <p:sldId id="1304" r:id="rId4"/>
    <p:sldId id="1305" r:id="rId5"/>
    <p:sldId id="1302" r:id="rId6"/>
    <p:sldId id="1547" r:id="rId7"/>
    <p:sldId id="283" r:id="rId8"/>
    <p:sldId id="1374" r:id="rId9"/>
    <p:sldId id="258" r:id="rId10"/>
    <p:sldId id="1544" r:id="rId11"/>
    <p:sldId id="1545" r:id="rId12"/>
    <p:sldId id="575" r:id="rId13"/>
    <p:sldId id="513" r:id="rId14"/>
    <p:sldId id="512" r:id="rId15"/>
    <p:sldId id="1389" r:id="rId16"/>
    <p:sldId id="941" r:id="rId17"/>
    <p:sldId id="1546" r:id="rId18"/>
    <p:sldId id="1386" r:id="rId19"/>
    <p:sldId id="291" r:id="rId20"/>
    <p:sldId id="1299" r:id="rId21"/>
    <p:sldId id="1421" r:id="rId22"/>
    <p:sldId id="306" r:id="rId23"/>
    <p:sldId id="1420" r:id="rId24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9D2F"/>
    <a:srgbClr val="0038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86395"/>
  </p:normalViewPr>
  <p:slideViewPr>
    <p:cSldViewPr>
      <p:cViewPr varScale="1">
        <p:scale>
          <a:sx n="86" d="100"/>
          <a:sy n="86" d="100"/>
        </p:scale>
        <p:origin x="138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F93F1-3C7E-7D45-BD05-4FA1C38BD7D1}" type="datetimeFigureOut">
              <a:rPr lang="es-CL" smtClean="0"/>
              <a:t>29-12-2020</a:t>
            </a:fld>
            <a:endParaRPr lang="es-CL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FC1BF-1452-DC49-BAF4-29EAF32217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661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D771-3E8E-41E9-9CBF-1D4D7A83C971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7079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D771-3E8E-41E9-9CBF-1D4D7A83C971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9564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EA65521-A77D-5747-BC58-1276CDEAFA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395536" y="3212976"/>
            <a:ext cx="8080108" cy="1470025"/>
          </a:xfrm>
        </p:spPr>
        <p:txBody>
          <a:bodyPr/>
          <a:lstStyle>
            <a:lvl1pPr algn="l">
              <a:defRPr sz="3600" b="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12007"/>
            <a:ext cx="8080108" cy="752801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D18E7314-F8AF-AA48-BA7A-67E9EF86A3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" y="0"/>
            <a:ext cx="913507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314022" y="260649"/>
            <a:ext cx="7517486" cy="1080120"/>
          </a:xfrm>
        </p:spPr>
        <p:txBody>
          <a:bodyPr/>
          <a:lstStyle>
            <a:lvl1pPr>
              <a:defRPr sz="3200" b="0" i="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14022" y="1580465"/>
            <a:ext cx="7517486" cy="4728855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s-ES" sz="2800" b="1" u="none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600" b="1">
                <a:solidFill>
                  <a:srgbClr val="EF9D2F"/>
                </a:solidFill>
              </a:defRPr>
            </a:lvl2pPr>
            <a:lvl3pPr>
              <a:defRPr sz="2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  <a:p>
            <a:pPr lvl="0"/>
            <a:endParaRPr lang="es-C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96CB1D53-DC9B-F84D-8421-9076141BC7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062664" cy="1362075"/>
          </a:xfrm>
        </p:spPr>
        <p:txBody>
          <a:bodyPr anchor="t"/>
          <a:lstStyle>
            <a:lvl1pPr algn="l">
              <a:defRPr sz="4000" b="0" cap="all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5536" y="4077072"/>
            <a:ext cx="8062664" cy="180037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430ACD2B-5B24-C544-8AE1-D5004EB069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308012" y="260648"/>
            <a:ext cx="7211144" cy="1080120"/>
          </a:xfrm>
        </p:spPr>
        <p:txBody>
          <a:bodyPr/>
          <a:lstStyle>
            <a:lvl1pPr>
              <a:defRPr sz="3200" b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308012" y="1600200"/>
            <a:ext cx="3456384" cy="4525963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600" b="1">
                <a:solidFill>
                  <a:srgbClr val="EF9D2F"/>
                </a:solidFill>
              </a:defRPr>
            </a:lvl2pPr>
            <a:lvl3pPr>
              <a:defRPr sz="2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106891" y="1619469"/>
            <a:ext cx="3456384" cy="4525963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600" b="1">
                <a:solidFill>
                  <a:srgbClr val="EF9D2F"/>
                </a:solidFill>
              </a:defRPr>
            </a:lvl2pPr>
            <a:lvl3pPr>
              <a:defRPr sz="2400" i="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40949FE-9277-A04A-805D-D3EA7D49AD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60648"/>
            <a:ext cx="7365504" cy="1080120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BF6947-3D8C-B440-B219-4DA6F687C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5796136" y="6356350"/>
            <a:ext cx="2133600" cy="365125"/>
          </a:xfrm>
        </p:spPr>
        <p:txBody>
          <a:bodyPr/>
          <a:lstStyle/>
          <a:p>
            <a:fld id="{AB5DD4A1-C737-4CB5-85F0-6B8A0E28F315}" type="datetimeFigureOut">
              <a:rPr lang="es-CL" smtClean="0"/>
              <a:pPr/>
              <a:t>29-12-2020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854C6A7-25FF-0647-9009-4FC080E99F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73050"/>
            <a:ext cx="3213993" cy="1283742"/>
          </a:xfrm>
        </p:spPr>
        <p:txBody>
          <a:bodyPr anchor="b"/>
          <a:lstStyle>
            <a:lvl1pPr algn="l">
              <a:defRPr sz="2800" b="1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4309318" cy="5682477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600" b="1" i="1">
                <a:solidFill>
                  <a:srgbClr val="EF9D2F"/>
                </a:solidFill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51520" y="1829842"/>
            <a:ext cx="3213993" cy="412568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24765">
              <a:lnSpc>
                <a:spcPts val="713"/>
              </a:lnSpc>
            </a:pPr>
            <a:fld id="{81D60167-4931-47E6-BA6A-407CBD079E47}" type="slidenum">
              <a:rPr lang="es-CL" spc="-49" smtClean="0"/>
              <a:pPr marL="24765">
                <a:lnSpc>
                  <a:spcPts val="713"/>
                </a:lnSpc>
              </a:pPr>
              <a:t>‹Nº›</a:t>
            </a:fld>
            <a:endParaRPr lang="es-CL" spc="-49" dirty="0"/>
          </a:p>
        </p:txBody>
      </p:sp>
    </p:spTree>
    <p:extLst>
      <p:ext uri="{BB962C8B-B14F-4D97-AF65-F5344CB8AC3E}">
        <p14:creationId xmlns:p14="http://schemas.microsoft.com/office/powerpoint/2010/main" val="3326945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5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46856" y="34210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46856" y="1700808"/>
            <a:ext cx="8229600" cy="5020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DD4A1-C737-4CB5-85F0-6B8A0E28F315}" type="datetimeFigureOut">
              <a:rPr lang="es-CL" smtClean="0"/>
              <a:pPr/>
              <a:t>29-12-2020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735CD-BCDD-4D83-B57E-01D524A49586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i="0" u="none" kern="1200" spc="0">
          <a:solidFill>
            <a:srgbClr val="003891"/>
          </a:solidFill>
          <a:latin typeface="+mj-lt"/>
          <a:ea typeface="Tahoma" panose="020B0604030504040204" pitchFamily="34" charset="0"/>
          <a:cs typeface="Calibri Light" panose="020F030202020403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b="1" kern="1200">
          <a:solidFill>
            <a:srgbClr val="EF9D2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i="1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iftn.com/obesity/Full-Map.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oi.org/10.1136/bmj.k242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sitorio.cepal.org/bitstream/handle/11362/45702/4/S2000393_es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sitorio.cepal.org/bitstream/handle/11362/45702/4/S2000393_es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992F88A9-099F-7745-89B6-88740F58F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946" y="2236524"/>
            <a:ext cx="8080108" cy="1470025"/>
          </a:xfrm>
        </p:spPr>
        <p:txBody>
          <a:bodyPr/>
          <a:lstStyle/>
          <a:p>
            <a:pPr algn="ctr"/>
            <a:r>
              <a:rPr lang="es-MX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Derecho a la Alimentación</a:t>
            </a:r>
            <a:endParaRPr lang="es-CL" dirty="0"/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BC25C506-4645-8347-A36D-817620E9F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3808" y="5877272"/>
            <a:ext cx="3225214" cy="432048"/>
          </a:xfrm>
        </p:spPr>
        <p:txBody>
          <a:bodyPr>
            <a:normAutofit lnSpcReduction="10000"/>
          </a:bodyPr>
          <a:lstStyle/>
          <a:p>
            <a:pPr algn="r"/>
            <a:r>
              <a:rPr lang="es-CL" dirty="0"/>
              <a:t>Lorena Rodríguez Osiac</a:t>
            </a:r>
          </a:p>
        </p:txBody>
      </p:sp>
      <p:pic>
        <p:nvPicPr>
          <p:cNvPr id="1026" name="Picture 2" descr="Mujeres rurales e indígenas: discriminación, violencia e invisibilización -  Radio JGM">
            <a:extLst>
              <a:ext uri="{FF2B5EF4-FFF2-40B4-BE49-F238E27FC236}">
                <a16:creationId xmlns:a16="http://schemas.microsoft.com/office/drawing/2014/main" id="{B068552F-0BDF-4C95-95B6-55F613553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393" y="3573016"/>
            <a:ext cx="3225214" cy="207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63D35F0-D4D1-4738-B05B-CF8738235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452755"/>
            <a:ext cx="5815756" cy="135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11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48B309-4EBD-4AA6-A9B2-FEBC79DE3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56034"/>
            <a:ext cx="6180571" cy="34379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355E9EC-537E-44E7-91FA-30A41706D3B7}"/>
              </a:ext>
            </a:extLst>
          </p:cNvPr>
          <p:cNvSpPr/>
          <p:nvPr/>
        </p:nvSpPr>
        <p:spPr>
          <a:xfrm>
            <a:off x="395536" y="3863355"/>
            <a:ext cx="4896544" cy="1569660"/>
          </a:xfrm>
          <a:prstGeom prst="rect">
            <a:avLst/>
          </a:prstGeom>
          <a:ln w="28575">
            <a:solidFill>
              <a:srgbClr val="C00000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tx2"/>
                </a:solidFill>
                <a:latin typeface="proxima-nova"/>
              </a:rPr>
              <a:t>The Lancet: La sindemia mundial de obesidad, desnutrición y cambio climático es la amenaza más grave para la salud</a:t>
            </a:r>
            <a:endParaRPr lang="es-MX" sz="2400" b="1" i="0" dirty="0">
              <a:solidFill>
                <a:schemeClr val="tx2"/>
              </a:solidFill>
              <a:effectLst/>
              <a:latin typeface="proxima-nova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AA3812-985E-4D6F-9BA1-40D628D40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889" y="1898170"/>
            <a:ext cx="3287620" cy="2633408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947EEFFC-2556-4E93-A122-79E8CED9175F}"/>
              </a:ext>
            </a:extLst>
          </p:cNvPr>
          <p:cNvGrpSpPr/>
          <p:nvPr/>
        </p:nvGrpSpPr>
        <p:grpSpPr>
          <a:xfrm>
            <a:off x="4946185" y="5706855"/>
            <a:ext cx="2806840" cy="1111007"/>
            <a:chOff x="4620842" y="5564084"/>
            <a:chExt cx="2806840" cy="1111007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6E438247-01EE-4917-99EC-A3D0FC402B9C}"/>
                </a:ext>
              </a:extLst>
            </p:cNvPr>
            <p:cNvSpPr/>
            <p:nvPr/>
          </p:nvSpPr>
          <p:spPr>
            <a:xfrm>
              <a:off x="4620842" y="5564084"/>
              <a:ext cx="2806840" cy="111100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noFill/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0C09AE66-D889-40A6-89A1-42E3C969E7A2}"/>
                </a:ext>
              </a:extLst>
            </p:cNvPr>
            <p:cNvSpPr txBox="1"/>
            <p:nvPr/>
          </p:nvSpPr>
          <p:spPr>
            <a:xfrm>
              <a:off x="5053570" y="5704088"/>
              <a:ext cx="20270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2400" b="1" dirty="0">
                  <a:solidFill>
                    <a:schemeClr val="bg1"/>
                  </a:solidFill>
                </a:rPr>
                <a:t>PANDEMIA</a:t>
              </a:r>
            </a:p>
            <a:p>
              <a:pPr algn="ctr"/>
              <a:r>
                <a:rPr lang="es-CL" sz="2400" b="1" dirty="0">
                  <a:solidFill>
                    <a:schemeClr val="bg1"/>
                  </a:solidFill>
                </a:rPr>
                <a:t>POR COVID-19</a:t>
              </a: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4C3F32D4-BBCF-4D16-8DE1-9BB5DE2A062C}"/>
              </a:ext>
            </a:extLst>
          </p:cNvPr>
          <p:cNvSpPr txBox="1"/>
          <p:nvPr/>
        </p:nvSpPr>
        <p:spPr>
          <a:xfrm>
            <a:off x="4381145" y="476672"/>
            <a:ext cx="3371880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CL" sz="1000" dirty="0"/>
              <a:t>https://www.thelancet.com/commissions/global-syndemic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02DB5AF9-BA33-43DA-B95C-E1F47F3B2ED3}"/>
              </a:ext>
            </a:extLst>
          </p:cNvPr>
          <p:cNvSpPr/>
          <p:nvPr/>
        </p:nvSpPr>
        <p:spPr>
          <a:xfrm rot="13549292">
            <a:off x="4626421" y="5293109"/>
            <a:ext cx="953916" cy="660533"/>
          </a:xfrm>
          <a:prstGeom prst="rightArrow">
            <a:avLst/>
          </a:prstGeom>
          <a:solidFill>
            <a:srgbClr val="FF000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08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" y="112543"/>
            <a:ext cx="8918917" cy="66118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140677" y="6355025"/>
            <a:ext cx="4536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solidFill>
                  <a:srgbClr val="222222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  <a:hlinkClick r:id="rId3"/>
              </a:rPr>
              <a:t>http://www.shiftn.com/obesity/Full-Map.html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32797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E07FB091-DFCE-4A03-B3D6-7E666EEB8FA7}"/>
              </a:ext>
            </a:extLst>
          </p:cNvPr>
          <p:cNvGrpSpPr/>
          <p:nvPr/>
        </p:nvGrpSpPr>
        <p:grpSpPr>
          <a:xfrm>
            <a:off x="398835" y="262648"/>
            <a:ext cx="7558392" cy="6060332"/>
            <a:chOff x="179512" y="136191"/>
            <a:chExt cx="8784976" cy="6587206"/>
          </a:xfrm>
        </p:grpSpPr>
        <p:pic>
          <p:nvPicPr>
            <p:cNvPr id="3" name="Picture 2" descr="IMAGE3">
              <a:extLst>
                <a:ext uri="{FF2B5EF4-FFF2-40B4-BE49-F238E27FC236}">
                  <a16:creationId xmlns:a16="http://schemas.microsoft.com/office/drawing/2014/main" id="{E8356380-2029-4CFE-8913-EB607E14B1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18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6" t="16483" r="15540" b="8015"/>
            <a:stretch>
              <a:fillRect/>
            </a:stretch>
          </p:blipFill>
          <p:spPr bwMode="auto">
            <a:xfrm>
              <a:off x="179512" y="136191"/>
              <a:ext cx="8784976" cy="65872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1126ADEC-CA77-438A-9486-794AA0D7D6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07" y="232771"/>
              <a:ext cx="4530100" cy="110970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CL" altLang="es-CL" sz="2000" b="1" dirty="0">
                  <a:latin typeface="Candara" pitchFamily="34" charset="0"/>
                  <a:ea typeface="MS PGothic" pitchFamily="34" charset="-128"/>
                </a:rPr>
                <a:t>Estrategias individuales: Cambios de conducta. Responsable es el individuo. </a:t>
              </a:r>
              <a:endParaRPr lang="es-ES" altLang="es-CL" sz="2000" b="1" dirty="0">
                <a:solidFill>
                  <a:srgbClr val="FF0000"/>
                </a:solidFill>
                <a:latin typeface="Candara" pitchFamily="34" charset="0"/>
                <a:ea typeface="MS PGothic" pitchFamily="34" charset="-128"/>
              </a:endParaRPr>
            </a:p>
          </p:txBody>
        </p:sp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1F1B9EB5-6917-4F37-976E-3A22837334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2514" y="4267339"/>
              <a:ext cx="4050455" cy="11039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CL" altLang="es-CL" sz="2000" b="1" dirty="0">
                  <a:latin typeface="Candara" pitchFamily="34" charset="0"/>
                  <a:ea typeface="MS PGothic" pitchFamily="34" charset="-128"/>
                </a:rPr>
                <a:t>Estrategias estructurales: Cambios del ambiente.  Responsable el Estado. </a:t>
              </a:r>
              <a:endParaRPr lang="es-ES" altLang="es-CL" sz="2000" b="1" dirty="0">
                <a:solidFill>
                  <a:srgbClr val="FF0000"/>
                </a:solidFill>
                <a:latin typeface="Candara" pitchFamily="34" charset="0"/>
                <a:ea typeface="MS PGothic" pitchFamily="34" charset="-128"/>
              </a:endParaRPr>
            </a:p>
          </p:txBody>
        </p:sp>
        <p:sp>
          <p:nvSpPr>
            <p:cNvPr id="6" name="Oval 7">
              <a:extLst>
                <a:ext uri="{FF2B5EF4-FFF2-40B4-BE49-F238E27FC236}">
                  <a16:creationId xmlns:a16="http://schemas.microsoft.com/office/drawing/2014/main" id="{75E4CAC5-6F18-4CE6-B176-520D12973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155" y="1283657"/>
              <a:ext cx="2799089" cy="2505075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s-CL" altLang="es-CL" sz="2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Schoolbook" pitchFamily="18" charset="0"/>
                  <a:ea typeface="MS PGothic" pitchFamily="34" charset="-128"/>
                </a:rPr>
                <a:t>Salud / </a:t>
              </a:r>
            </a:p>
            <a:p>
              <a:r>
                <a:rPr lang="es-CL" altLang="es-CL" sz="2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Schoolbook" pitchFamily="18" charset="0"/>
                  <a:ea typeface="MS PGothic" pitchFamily="34" charset="-128"/>
                </a:rPr>
                <a:t>Enfermedad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1227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CuadroTexto 3"/>
          <p:cNvSpPr txBox="1">
            <a:spLocks noChangeArrowheads="1"/>
          </p:cNvSpPr>
          <p:nvPr/>
        </p:nvSpPr>
        <p:spPr bwMode="auto">
          <a:xfrm>
            <a:off x="2447350" y="428793"/>
            <a:ext cx="42104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L" altLang="es-CL" sz="2800" b="1" dirty="0">
                <a:latin typeface="Calibri" panose="020F0502020204030204" pitchFamily="34" charset="0"/>
              </a:rPr>
              <a:t>ENTORNOS ALIMENTARIOS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18" y="1203232"/>
            <a:ext cx="7810911" cy="495912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00382" y="6401258"/>
            <a:ext cx="74128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000" dirty="0"/>
              <a:t>BMJ, 2018, D. </a:t>
            </a:r>
            <a:r>
              <a:rPr lang="es-CL" sz="1000" dirty="0" err="1"/>
              <a:t>Mozzaffarian</a:t>
            </a:r>
            <a:r>
              <a:rPr lang="es-CL" sz="1000" dirty="0"/>
              <a:t>. </a:t>
            </a:r>
            <a:r>
              <a:rPr lang="en-US" sz="1000" dirty="0"/>
              <a:t>Role of government policy in nutrition—barriers to and opportunities for healthier eating.</a:t>
            </a:r>
          </a:p>
          <a:p>
            <a:r>
              <a:rPr lang="es-CL" sz="1000" dirty="0"/>
              <a:t>doi: </a:t>
            </a:r>
            <a:r>
              <a:rPr lang="es-CL" sz="1000" dirty="0">
                <a:hlinkClick r:id="rId4"/>
              </a:rPr>
              <a:t>https://doi.org/10.1136/bmj.k2426</a:t>
            </a:r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276223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971600" y="6300574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000" dirty="0"/>
              <a:t>Gálvez, Egaña, Masferrer, Cerda. Propuesta de un modelo conceptual para el estudio de los ambientes alimentarios en Chile. Rev. Panam Salud Publica. 2017;41:e169. doi: 10.26633/ RPSP.2017.169</a:t>
            </a:r>
          </a:p>
        </p:txBody>
      </p:sp>
      <p:pic>
        <p:nvPicPr>
          <p:cNvPr id="7" name="Picture 2" descr="unnam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0"/>
            <a:ext cx="6763028" cy="630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1114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2C50F-C550-4200-A288-F4A3FAA7A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22" y="260649"/>
            <a:ext cx="7517486" cy="792087"/>
          </a:xfrm>
        </p:spPr>
        <p:txBody>
          <a:bodyPr/>
          <a:lstStyle/>
          <a:p>
            <a:r>
              <a:rPr lang="es-CL" dirty="0"/>
              <a:t>La respuesta….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7D63B5-A273-4705-B2CB-FEFBD3EF8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234" y="1196752"/>
            <a:ext cx="7075932" cy="4728855"/>
          </a:xfrm>
        </p:spPr>
        <p:txBody>
          <a:bodyPr>
            <a:normAutofit lnSpcReduction="10000"/>
          </a:bodyPr>
          <a:lstStyle/>
          <a:p>
            <a:r>
              <a:rPr lang="es-CL" dirty="0"/>
              <a:t>Abordar: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CL" dirty="0"/>
              <a:t>Los determinantes sociales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CL" dirty="0"/>
              <a:t>Los ambientes alimentarios</a:t>
            </a:r>
          </a:p>
          <a:p>
            <a:endParaRPr lang="es-CL" dirty="0"/>
          </a:p>
          <a:p>
            <a:r>
              <a:rPr lang="es-CL" dirty="0"/>
              <a:t>Con políticas públicas estructurales: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CL" dirty="0"/>
              <a:t>Sociales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CL" dirty="0"/>
              <a:t>Económicas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CL" dirty="0"/>
              <a:t>Laborales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CL" dirty="0"/>
              <a:t>Educacionales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CL" dirty="0"/>
              <a:t>Otras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s-CL" dirty="0"/>
          </a:p>
          <a:p>
            <a:endParaRPr lang="es-CL" dirty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s-CL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89B98A-789A-4A5A-893C-86523CCEF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542" y="3789040"/>
            <a:ext cx="3226755" cy="269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08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97E9A3-4171-412A-8854-1C6E2618EADA}"/>
              </a:ext>
            </a:extLst>
          </p:cNvPr>
          <p:cNvSpPr txBox="1"/>
          <p:nvPr/>
        </p:nvSpPr>
        <p:spPr>
          <a:xfrm>
            <a:off x="1851759" y="1235557"/>
            <a:ext cx="4762842" cy="707886"/>
          </a:xfrm>
          <a:custGeom>
            <a:avLst/>
            <a:gdLst>
              <a:gd name="connsiteX0" fmla="*/ 0 w 4762842"/>
              <a:gd name="connsiteY0" fmla="*/ 0 h 707886"/>
              <a:gd name="connsiteX1" fmla="*/ 595355 w 4762842"/>
              <a:gd name="connsiteY1" fmla="*/ 0 h 707886"/>
              <a:gd name="connsiteX2" fmla="*/ 1047825 w 4762842"/>
              <a:gd name="connsiteY2" fmla="*/ 0 h 707886"/>
              <a:gd name="connsiteX3" fmla="*/ 1547924 w 4762842"/>
              <a:gd name="connsiteY3" fmla="*/ 0 h 707886"/>
              <a:gd name="connsiteX4" fmla="*/ 2000394 w 4762842"/>
              <a:gd name="connsiteY4" fmla="*/ 0 h 707886"/>
              <a:gd name="connsiteX5" fmla="*/ 2452864 w 4762842"/>
              <a:gd name="connsiteY5" fmla="*/ 0 h 707886"/>
              <a:gd name="connsiteX6" fmla="*/ 3048219 w 4762842"/>
              <a:gd name="connsiteY6" fmla="*/ 0 h 707886"/>
              <a:gd name="connsiteX7" fmla="*/ 3548317 w 4762842"/>
              <a:gd name="connsiteY7" fmla="*/ 0 h 707886"/>
              <a:gd name="connsiteX8" fmla="*/ 4191301 w 4762842"/>
              <a:gd name="connsiteY8" fmla="*/ 0 h 707886"/>
              <a:gd name="connsiteX9" fmla="*/ 4762842 w 4762842"/>
              <a:gd name="connsiteY9" fmla="*/ 0 h 707886"/>
              <a:gd name="connsiteX10" fmla="*/ 4762842 w 4762842"/>
              <a:gd name="connsiteY10" fmla="*/ 368101 h 707886"/>
              <a:gd name="connsiteX11" fmla="*/ 4762842 w 4762842"/>
              <a:gd name="connsiteY11" fmla="*/ 707886 h 707886"/>
              <a:gd name="connsiteX12" fmla="*/ 4119858 w 4762842"/>
              <a:gd name="connsiteY12" fmla="*/ 707886 h 707886"/>
              <a:gd name="connsiteX13" fmla="*/ 3476875 w 4762842"/>
              <a:gd name="connsiteY13" fmla="*/ 707886 h 707886"/>
              <a:gd name="connsiteX14" fmla="*/ 2833891 w 4762842"/>
              <a:gd name="connsiteY14" fmla="*/ 707886 h 707886"/>
              <a:gd name="connsiteX15" fmla="*/ 2333793 w 4762842"/>
              <a:gd name="connsiteY15" fmla="*/ 707886 h 707886"/>
              <a:gd name="connsiteX16" fmla="*/ 1833694 w 4762842"/>
              <a:gd name="connsiteY16" fmla="*/ 707886 h 707886"/>
              <a:gd name="connsiteX17" fmla="*/ 1190711 w 4762842"/>
              <a:gd name="connsiteY17" fmla="*/ 707886 h 707886"/>
              <a:gd name="connsiteX18" fmla="*/ 642984 w 4762842"/>
              <a:gd name="connsiteY18" fmla="*/ 707886 h 707886"/>
              <a:gd name="connsiteX19" fmla="*/ 0 w 4762842"/>
              <a:gd name="connsiteY19" fmla="*/ 707886 h 707886"/>
              <a:gd name="connsiteX20" fmla="*/ 0 w 4762842"/>
              <a:gd name="connsiteY20" fmla="*/ 346864 h 707886"/>
              <a:gd name="connsiteX21" fmla="*/ 0 w 4762842"/>
              <a:gd name="connsiteY21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62842" h="707886" extrusionOk="0">
                <a:moveTo>
                  <a:pt x="0" y="0"/>
                </a:moveTo>
                <a:cubicBezTo>
                  <a:pt x="167414" y="-45400"/>
                  <a:pt x="443999" y="5714"/>
                  <a:pt x="595355" y="0"/>
                </a:cubicBezTo>
                <a:cubicBezTo>
                  <a:pt x="746712" y="-5714"/>
                  <a:pt x="837968" y="21616"/>
                  <a:pt x="1047825" y="0"/>
                </a:cubicBezTo>
                <a:cubicBezTo>
                  <a:pt x="1257682" y="-21616"/>
                  <a:pt x="1385959" y="6269"/>
                  <a:pt x="1547924" y="0"/>
                </a:cubicBezTo>
                <a:cubicBezTo>
                  <a:pt x="1709889" y="-6269"/>
                  <a:pt x="1778620" y="54282"/>
                  <a:pt x="2000394" y="0"/>
                </a:cubicBezTo>
                <a:cubicBezTo>
                  <a:pt x="2222168" y="-54282"/>
                  <a:pt x="2358056" y="49010"/>
                  <a:pt x="2452864" y="0"/>
                </a:cubicBezTo>
                <a:cubicBezTo>
                  <a:pt x="2547672" y="-49010"/>
                  <a:pt x="2900978" y="62504"/>
                  <a:pt x="3048219" y="0"/>
                </a:cubicBezTo>
                <a:cubicBezTo>
                  <a:pt x="3195461" y="-62504"/>
                  <a:pt x="3394639" y="1381"/>
                  <a:pt x="3548317" y="0"/>
                </a:cubicBezTo>
                <a:cubicBezTo>
                  <a:pt x="3701995" y="-1381"/>
                  <a:pt x="4060056" y="59306"/>
                  <a:pt x="4191301" y="0"/>
                </a:cubicBezTo>
                <a:cubicBezTo>
                  <a:pt x="4322546" y="-59306"/>
                  <a:pt x="4577207" y="19547"/>
                  <a:pt x="4762842" y="0"/>
                </a:cubicBezTo>
                <a:cubicBezTo>
                  <a:pt x="4795724" y="115323"/>
                  <a:pt x="4743939" y="214959"/>
                  <a:pt x="4762842" y="368101"/>
                </a:cubicBezTo>
                <a:cubicBezTo>
                  <a:pt x="4781745" y="521243"/>
                  <a:pt x="4748800" y="604321"/>
                  <a:pt x="4762842" y="707886"/>
                </a:cubicBezTo>
                <a:cubicBezTo>
                  <a:pt x="4542854" y="777885"/>
                  <a:pt x="4302609" y="641619"/>
                  <a:pt x="4119858" y="707886"/>
                </a:cubicBezTo>
                <a:cubicBezTo>
                  <a:pt x="3937107" y="774153"/>
                  <a:pt x="3767673" y="694996"/>
                  <a:pt x="3476875" y="707886"/>
                </a:cubicBezTo>
                <a:cubicBezTo>
                  <a:pt x="3186077" y="720776"/>
                  <a:pt x="3015849" y="695991"/>
                  <a:pt x="2833891" y="707886"/>
                </a:cubicBezTo>
                <a:cubicBezTo>
                  <a:pt x="2651933" y="719781"/>
                  <a:pt x="2444383" y="684441"/>
                  <a:pt x="2333793" y="707886"/>
                </a:cubicBezTo>
                <a:cubicBezTo>
                  <a:pt x="2223203" y="731331"/>
                  <a:pt x="1963951" y="665771"/>
                  <a:pt x="1833694" y="707886"/>
                </a:cubicBezTo>
                <a:cubicBezTo>
                  <a:pt x="1703437" y="750001"/>
                  <a:pt x="1466863" y="696064"/>
                  <a:pt x="1190711" y="707886"/>
                </a:cubicBezTo>
                <a:cubicBezTo>
                  <a:pt x="914559" y="719708"/>
                  <a:pt x="897223" y="697181"/>
                  <a:pt x="642984" y="707886"/>
                </a:cubicBezTo>
                <a:cubicBezTo>
                  <a:pt x="388745" y="718591"/>
                  <a:pt x="239003" y="643002"/>
                  <a:pt x="0" y="707886"/>
                </a:cubicBezTo>
                <a:cubicBezTo>
                  <a:pt x="-41265" y="630673"/>
                  <a:pt x="5980" y="449808"/>
                  <a:pt x="0" y="346864"/>
                </a:cubicBezTo>
                <a:cubicBezTo>
                  <a:pt x="-5980" y="243920"/>
                  <a:pt x="31323" y="83212"/>
                  <a:pt x="0" y="0"/>
                </a:cubicBezTo>
                <a:close/>
              </a:path>
            </a:pathLst>
          </a:custGeom>
          <a:noFill/>
          <a:ln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124171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Límites de calorías, sodio, azúcares </a:t>
            </a:r>
          </a:p>
          <a:p>
            <a:pPr algn="ctr"/>
            <a:r>
              <a:rPr lang="es-CL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y grasas saturadas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A43732-4088-471B-A15F-F575AD60BCAF}"/>
              </a:ext>
            </a:extLst>
          </p:cNvPr>
          <p:cNvSpPr txBox="1"/>
          <p:nvPr/>
        </p:nvSpPr>
        <p:spPr>
          <a:xfrm>
            <a:off x="107504" y="3091112"/>
            <a:ext cx="1699138" cy="1015663"/>
          </a:xfrm>
          <a:custGeom>
            <a:avLst/>
            <a:gdLst>
              <a:gd name="connsiteX0" fmla="*/ 0 w 1699138"/>
              <a:gd name="connsiteY0" fmla="*/ 0 h 1015663"/>
              <a:gd name="connsiteX1" fmla="*/ 600362 w 1699138"/>
              <a:gd name="connsiteY1" fmla="*/ 0 h 1015663"/>
              <a:gd name="connsiteX2" fmla="*/ 1183733 w 1699138"/>
              <a:gd name="connsiteY2" fmla="*/ 0 h 1015663"/>
              <a:gd name="connsiteX3" fmla="*/ 1699138 w 1699138"/>
              <a:gd name="connsiteY3" fmla="*/ 0 h 1015663"/>
              <a:gd name="connsiteX4" fmla="*/ 1699138 w 1699138"/>
              <a:gd name="connsiteY4" fmla="*/ 477362 h 1015663"/>
              <a:gd name="connsiteX5" fmla="*/ 1699138 w 1699138"/>
              <a:gd name="connsiteY5" fmla="*/ 1015663 h 1015663"/>
              <a:gd name="connsiteX6" fmla="*/ 1132759 w 1699138"/>
              <a:gd name="connsiteY6" fmla="*/ 1015663 h 1015663"/>
              <a:gd name="connsiteX7" fmla="*/ 617353 w 1699138"/>
              <a:gd name="connsiteY7" fmla="*/ 1015663 h 1015663"/>
              <a:gd name="connsiteX8" fmla="*/ 0 w 1699138"/>
              <a:gd name="connsiteY8" fmla="*/ 1015663 h 1015663"/>
              <a:gd name="connsiteX9" fmla="*/ 0 w 1699138"/>
              <a:gd name="connsiteY9" fmla="*/ 538301 h 1015663"/>
              <a:gd name="connsiteX10" fmla="*/ 0 w 1699138"/>
              <a:gd name="connsiteY10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9138" h="1015663" extrusionOk="0">
                <a:moveTo>
                  <a:pt x="0" y="0"/>
                </a:moveTo>
                <a:cubicBezTo>
                  <a:pt x="247225" y="-71155"/>
                  <a:pt x="340611" y="30955"/>
                  <a:pt x="600362" y="0"/>
                </a:cubicBezTo>
                <a:cubicBezTo>
                  <a:pt x="860113" y="-30955"/>
                  <a:pt x="1042319" y="4673"/>
                  <a:pt x="1183733" y="0"/>
                </a:cubicBezTo>
                <a:cubicBezTo>
                  <a:pt x="1325147" y="-4673"/>
                  <a:pt x="1490684" y="35844"/>
                  <a:pt x="1699138" y="0"/>
                </a:cubicBezTo>
                <a:cubicBezTo>
                  <a:pt x="1743351" y="226013"/>
                  <a:pt x="1664151" y="276770"/>
                  <a:pt x="1699138" y="477362"/>
                </a:cubicBezTo>
                <a:cubicBezTo>
                  <a:pt x="1734125" y="677954"/>
                  <a:pt x="1641404" y="891200"/>
                  <a:pt x="1699138" y="1015663"/>
                </a:cubicBezTo>
                <a:cubicBezTo>
                  <a:pt x="1434741" y="1027027"/>
                  <a:pt x="1379203" y="982712"/>
                  <a:pt x="1132759" y="1015663"/>
                </a:cubicBezTo>
                <a:cubicBezTo>
                  <a:pt x="886315" y="1048614"/>
                  <a:pt x="771873" y="969072"/>
                  <a:pt x="617353" y="1015663"/>
                </a:cubicBezTo>
                <a:cubicBezTo>
                  <a:pt x="462833" y="1062254"/>
                  <a:pt x="294675" y="941966"/>
                  <a:pt x="0" y="1015663"/>
                </a:cubicBezTo>
                <a:cubicBezTo>
                  <a:pt x="-8903" y="804934"/>
                  <a:pt x="52069" y="726099"/>
                  <a:pt x="0" y="538301"/>
                </a:cubicBezTo>
                <a:cubicBezTo>
                  <a:pt x="-52069" y="350503"/>
                  <a:pt x="36163" y="151350"/>
                  <a:pt x="0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1972776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Etiquetado frontal de advertencia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AFA267D-4350-46F0-95D8-E94E33F4A7C7}"/>
              </a:ext>
            </a:extLst>
          </p:cNvPr>
          <p:cNvSpPr txBox="1"/>
          <p:nvPr/>
        </p:nvSpPr>
        <p:spPr>
          <a:xfrm>
            <a:off x="6788316" y="2809212"/>
            <a:ext cx="1624519" cy="1631216"/>
          </a:xfrm>
          <a:custGeom>
            <a:avLst/>
            <a:gdLst>
              <a:gd name="connsiteX0" fmla="*/ 0 w 1624519"/>
              <a:gd name="connsiteY0" fmla="*/ 0 h 1631216"/>
              <a:gd name="connsiteX1" fmla="*/ 541506 w 1624519"/>
              <a:gd name="connsiteY1" fmla="*/ 0 h 1631216"/>
              <a:gd name="connsiteX2" fmla="*/ 1050522 w 1624519"/>
              <a:gd name="connsiteY2" fmla="*/ 0 h 1631216"/>
              <a:gd name="connsiteX3" fmla="*/ 1624519 w 1624519"/>
              <a:gd name="connsiteY3" fmla="*/ 0 h 1631216"/>
              <a:gd name="connsiteX4" fmla="*/ 1624519 w 1624519"/>
              <a:gd name="connsiteY4" fmla="*/ 511114 h 1631216"/>
              <a:gd name="connsiteX5" fmla="*/ 1624519 w 1624519"/>
              <a:gd name="connsiteY5" fmla="*/ 1022229 h 1631216"/>
              <a:gd name="connsiteX6" fmla="*/ 1624519 w 1624519"/>
              <a:gd name="connsiteY6" fmla="*/ 1631216 h 1631216"/>
              <a:gd name="connsiteX7" fmla="*/ 1066767 w 1624519"/>
              <a:gd name="connsiteY7" fmla="*/ 1631216 h 1631216"/>
              <a:gd name="connsiteX8" fmla="*/ 541506 w 1624519"/>
              <a:gd name="connsiteY8" fmla="*/ 1631216 h 1631216"/>
              <a:gd name="connsiteX9" fmla="*/ 0 w 1624519"/>
              <a:gd name="connsiteY9" fmla="*/ 1631216 h 1631216"/>
              <a:gd name="connsiteX10" fmla="*/ 0 w 1624519"/>
              <a:gd name="connsiteY10" fmla="*/ 1071165 h 1631216"/>
              <a:gd name="connsiteX11" fmla="*/ 0 w 1624519"/>
              <a:gd name="connsiteY11" fmla="*/ 527427 h 1631216"/>
              <a:gd name="connsiteX12" fmla="*/ 0 w 1624519"/>
              <a:gd name="connsiteY12" fmla="*/ 0 h 16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4519" h="1631216" extrusionOk="0">
                <a:moveTo>
                  <a:pt x="0" y="0"/>
                </a:moveTo>
                <a:cubicBezTo>
                  <a:pt x="214848" y="-59608"/>
                  <a:pt x="372063" y="31865"/>
                  <a:pt x="541506" y="0"/>
                </a:cubicBezTo>
                <a:cubicBezTo>
                  <a:pt x="710949" y="-31865"/>
                  <a:pt x="812284" y="35729"/>
                  <a:pt x="1050522" y="0"/>
                </a:cubicBezTo>
                <a:cubicBezTo>
                  <a:pt x="1288760" y="-35729"/>
                  <a:pt x="1400779" y="6359"/>
                  <a:pt x="1624519" y="0"/>
                </a:cubicBezTo>
                <a:cubicBezTo>
                  <a:pt x="1664399" y="216818"/>
                  <a:pt x="1586473" y="312776"/>
                  <a:pt x="1624519" y="511114"/>
                </a:cubicBezTo>
                <a:cubicBezTo>
                  <a:pt x="1662565" y="709452"/>
                  <a:pt x="1592604" y="788315"/>
                  <a:pt x="1624519" y="1022229"/>
                </a:cubicBezTo>
                <a:cubicBezTo>
                  <a:pt x="1656434" y="1256143"/>
                  <a:pt x="1578284" y="1508776"/>
                  <a:pt x="1624519" y="1631216"/>
                </a:cubicBezTo>
                <a:cubicBezTo>
                  <a:pt x="1347418" y="1668449"/>
                  <a:pt x="1331165" y="1609792"/>
                  <a:pt x="1066767" y="1631216"/>
                </a:cubicBezTo>
                <a:cubicBezTo>
                  <a:pt x="802369" y="1652640"/>
                  <a:pt x="718289" y="1628115"/>
                  <a:pt x="541506" y="1631216"/>
                </a:cubicBezTo>
                <a:cubicBezTo>
                  <a:pt x="364723" y="1634317"/>
                  <a:pt x="177016" y="1572781"/>
                  <a:pt x="0" y="1631216"/>
                </a:cubicBezTo>
                <a:cubicBezTo>
                  <a:pt x="-1916" y="1422888"/>
                  <a:pt x="20525" y="1256187"/>
                  <a:pt x="0" y="1071165"/>
                </a:cubicBezTo>
                <a:cubicBezTo>
                  <a:pt x="-20525" y="886143"/>
                  <a:pt x="51473" y="674581"/>
                  <a:pt x="0" y="527427"/>
                </a:cubicBezTo>
                <a:cubicBezTo>
                  <a:pt x="-51473" y="380273"/>
                  <a:pt x="60172" y="214528"/>
                  <a:pt x="0" y="0"/>
                </a:cubicBezTo>
                <a:close/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7756778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Prohibición  publicidad dirigida a menores de 14 años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BC66271-FABC-42D8-8FAC-55EEB0EB55E1}"/>
              </a:ext>
            </a:extLst>
          </p:cNvPr>
          <p:cNvSpPr txBox="1"/>
          <p:nvPr/>
        </p:nvSpPr>
        <p:spPr>
          <a:xfrm>
            <a:off x="1075922" y="5422388"/>
            <a:ext cx="6593472" cy="400110"/>
          </a:xfrm>
          <a:custGeom>
            <a:avLst/>
            <a:gdLst>
              <a:gd name="connsiteX0" fmla="*/ 0 w 6593472"/>
              <a:gd name="connsiteY0" fmla="*/ 0 h 400110"/>
              <a:gd name="connsiteX1" fmla="*/ 599407 w 6593472"/>
              <a:gd name="connsiteY1" fmla="*/ 0 h 400110"/>
              <a:gd name="connsiteX2" fmla="*/ 1066944 w 6593472"/>
              <a:gd name="connsiteY2" fmla="*/ 0 h 400110"/>
              <a:gd name="connsiteX3" fmla="*/ 1534481 w 6593472"/>
              <a:gd name="connsiteY3" fmla="*/ 0 h 400110"/>
              <a:gd name="connsiteX4" fmla="*/ 2002018 w 6593472"/>
              <a:gd name="connsiteY4" fmla="*/ 0 h 400110"/>
              <a:gd name="connsiteX5" fmla="*/ 2601424 w 6593472"/>
              <a:gd name="connsiteY5" fmla="*/ 0 h 400110"/>
              <a:gd name="connsiteX6" fmla="*/ 3003027 w 6593472"/>
              <a:gd name="connsiteY6" fmla="*/ 0 h 400110"/>
              <a:gd name="connsiteX7" fmla="*/ 3734303 w 6593472"/>
              <a:gd name="connsiteY7" fmla="*/ 0 h 400110"/>
              <a:gd name="connsiteX8" fmla="*/ 4333709 w 6593472"/>
              <a:gd name="connsiteY8" fmla="*/ 0 h 400110"/>
              <a:gd name="connsiteX9" fmla="*/ 4999051 w 6593472"/>
              <a:gd name="connsiteY9" fmla="*/ 0 h 400110"/>
              <a:gd name="connsiteX10" fmla="*/ 5664392 w 6593472"/>
              <a:gd name="connsiteY10" fmla="*/ 0 h 400110"/>
              <a:gd name="connsiteX11" fmla="*/ 6593472 w 6593472"/>
              <a:gd name="connsiteY11" fmla="*/ 0 h 400110"/>
              <a:gd name="connsiteX12" fmla="*/ 6593472 w 6593472"/>
              <a:gd name="connsiteY12" fmla="*/ 400110 h 400110"/>
              <a:gd name="connsiteX13" fmla="*/ 5862196 w 6593472"/>
              <a:gd name="connsiteY13" fmla="*/ 400110 h 400110"/>
              <a:gd name="connsiteX14" fmla="*/ 5196855 w 6593472"/>
              <a:gd name="connsiteY14" fmla="*/ 400110 h 400110"/>
              <a:gd name="connsiteX15" fmla="*/ 4531513 w 6593472"/>
              <a:gd name="connsiteY15" fmla="*/ 400110 h 400110"/>
              <a:gd name="connsiteX16" fmla="*/ 3800237 w 6593472"/>
              <a:gd name="connsiteY16" fmla="*/ 400110 h 400110"/>
              <a:gd name="connsiteX17" fmla="*/ 3200831 w 6593472"/>
              <a:gd name="connsiteY17" fmla="*/ 400110 h 400110"/>
              <a:gd name="connsiteX18" fmla="*/ 2601424 w 6593472"/>
              <a:gd name="connsiteY18" fmla="*/ 400110 h 400110"/>
              <a:gd name="connsiteX19" fmla="*/ 1936083 w 6593472"/>
              <a:gd name="connsiteY19" fmla="*/ 400110 h 400110"/>
              <a:gd name="connsiteX20" fmla="*/ 1204807 w 6593472"/>
              <a:gd name="connsiteY20" fmla="*/ 400110 h 400110"/>
              <a:gd name="connsiteX21" fmla="*/ 0 w 6593472"/>
              <a:gd name="connsiteY21" fmla="*/ 400110 h 400110"/>
              <a:gd name="connsiteX22" fmla="*/ 0 w 6593472"/>
              <a:gd name="connsiteY22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593472" h="400110" extrusionOk="0">
                <a:moveTo>
                  <a:pt x="0" y="0"/>
                </a:moveTo>
                <a:cubicBezTo>
                  <a:pt x="189989" y="-59959"/>
                  <a:pt x="369056" y="13323"/>
                  <a:pt x="599407" y="0"/>
                </a:cubicBezTo>
                <a:cubicBezTo>
                  <a:pt x="829758" y="-13323"/>
                  <a:pt x="903661" y="15461"/>
                  <a:pt x="1066944" y="0"/>
                </a:cubicBezTo>
                <a:cubicBezTo>
                  <a:pt x="1230227" y="-15461"/>
                  <a:pt x="1410088" y="23001"/>
                  <a:pt x="1534481" y="0"/>
                </a:cubicBezTo>
                <a:cubicBezTo>
                  <a:pt x="1658874" y="-23001"/>
                  <a:pt x="1817223" y="7772"/>
                  <a:pt x="2002018" y="0"/>
                </a:cubicBezTo>
                <a:cubicBezTo>
                  <a:pt x="2186813" y="-7772"/>
                  <a:pt x="2348086" y="55672"/>
                  <a:pt x="2601424" y="0"/>
                </a:cubicBezTo>
                <a:cubicBezTo>
                  <a:pt x="2854762" y="-55672"/>
                  <a:pt x="2885533" y="13893"/>
                  <a:pt x="3003027" y="0"/>
                </a:cubicBezTo>
                <a:cubicBezTo>
                  <a:pt x="3120521" y="-13893"/>
                  <a:pt x="3531078" y="38372"/>
                  <a:pt x="3734303" y="0"/>
                </a:cubicBezTo>
                <a:cubicBezTo>
                  <a:pt x="3937528" y="-38372"/>
                  <a:pt x="4190249" y="70884"/>
                  <a:pt x="4333709" y="0"/>
                </a:cubicBezTo>
                <a:cubicBezTo>
                  <a:pt x="4477169" y="-70884"/>
                  <a:pt x="4770269" y="73579"/>
                  <a:pt x="4999051" y="0"/>
                </a:cubicBezTo>
                <a:cubicBezTo>
                  <a:pt x="5227833" y="-73579"/>
                  <a:pt x="5396634" y="7868"/>
                  <a:pt x="5664392" y="0"/>
                </a:cubicBezTo>
                <a:cubicBezTo>
                  <a:pt x="5932150" y="-7868"/>
                  <a:pt x="6206256" y="42306"/>
                  <a:pt x="6593472" y="0"/>
                </a:cubicBezTo>
                <a:cubicBezTo>
                  <a:pt x="6624727" y="94879"/>
                  <a:pt x="6565150" y="271231"/>
                  <a:pt x="6593472" y="400110"/>
                </a:cubicBezTo>
                <a:cubicBezTo>
                  <a:pt x="6385530" y="479519"/>
                  <a:pt x="6182494" y="398959"/>
                  <a:pt x="5862196" y="400110"/>
                </a:cubicBezTo>
                <a:cubicBezTo>
                  <a:pt x="5541898" y="401261"/>
                  <a:pt x="5332963" y="361245"/>
                  <a:pt x="5196855" y="400110"/>
                </a:cubicBezTo>
                <a:cubicBezTo>
                  <a:pt x="5060747" y="438975"/>
                  <a:pt x="4814840" y="379795"/>
                  <a:pt x="4531513" y="400110"/>
                </a:cubicBezTo>
                <a:cubicBezTo>
                  <a:pt x="4248186" y="420425"/>
                  <a:pt x="4010524" y="331433"/>
                  <a:pt x="3800237" y="400110"/>
                </a:cubicBezTo>
                <a:cubicBezTo>
                  <a:pt x="3589950" y="468787"/>
                  <a:pt x="3410429" y="396372"/>
                  <a:pt x="3200831" y="400110"/>
                </a:cubicBezTo>
                <a:cubicBezTo>
                  <a:pt x="2991233" y="403848"/>
                  <a:pt x="2806296" y="336836"/>
                  <a:pt x="2601424" y="400110"/>
                </a:cubicBezTo>
                <a:cubicBezTo>
                  <a:pt x="2396552" y="463384"/>
                  <a:pt x="2105695" y="384649"/>
                  <a:pt x="1936083" y="400110"/>
                </a:cubicBezTo>
                <a:cubicBezTo>
                  <a:pt x="1766471" y="415571"/>
                  <a:pt x="1526000" y="325546"/>
                  <a:pt x="1204807" y="400110"/>
                </a:cubicBezTo>
                <a:cubicBezTo>
                  <a:pt x="883614" y="474674"/>
                  <a:pt x="455522" y="315041"/>
                  <a:pt x="0" y="400110"/>
                </a:cubicBezTo>
                <a:cubicBezTo>
                  <a:pt x="-44255" y="297802"/>
                  <a:pt x="45432" y="180484"/>
                  <a:pt x="0" y="0"/>
                </a:cubicBezTo>
                <a:close/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4738075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Prohibición de venta y entrega gratuita en escuelas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891E3D6-32C9-487E-BF60-4E2B9E6D4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195" y="2066446"/>
            <a:ext cx="4807290" cy="320205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81C316D-0E77-4100-BF00-6CCDF1D0D388}"/>
              </a:ext>
            </a:extLst>
          </p:cNvPr>
          <p:cNvSpPr txBox="1"/>
          <p:nvPr/>
        </p:nvSpPr>
        <p:spPr>
          <a:xfrm>
            <a:off x="3977901" y="6322349"/>
            <a:ext cx="37257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00" dirty="0"/>
              <a:t>https://www.minsal.cl/ley-de-alimentos-material-de-descarga/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E6F5105-E48C-47DB-AB7A-8124694F9840}"/>
              </a:ext>
            </a:extLst>
          </p:cNvPr>
          <p:cNvSpPr txBox="1"/>
          <p:nvPr/>
        </p:nvSpPr>
        <p:spPr>
          <a:xfrm>
            <a:off x="827270" y="362903"/>
            <a:ext cx="6876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/>
              <a:t>CAMBIANDO LOS ENTORNOS ALIMENTARIOS</a:t>
            </a:r>
          </a:p>
        </p:txBody>
      </p:sp>
    </p:spTree>
    <p:extLst>
      <p:ext uri="{BB962C8B-B14F-4D97-AF65-F5344CB8AC3E}">
        <p14:creationId xmlns:p14="http://schemas.microsoft.com/office/powerpoint/2010/main" val="1711686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54CB31-73F6-4D11-8387-A8941ABCF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22" y="332657"/>
            <a:ext cx="7517486" cy="2808311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es sostenible un sistema alimentario que está provocando degradación de los suelos, reducción de la biodiversidad, afectando la disponibilidad de agua y a su salubridad, y que es responsable de casi un tercio de la emisión de gases de efecto invernadero del planeta.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Pero tampoco es sostenible un sistema alimentario que, excluye a cientos de millones de personas y las relega al hambre, mientras desperdicia un tercio de lo que produce y aumenta desmesuradamente el sobrepeso y la obesidad.</a:t>
            </a:r>
            <a:endParaRPr lang="es-CL" sz="20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9F61291-34F5-4D95-A49B-1CA7F34F5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3542490"/>
            <a:ext cx="4623096" cy="2413883"/>
          </a:xfrm>
          <a:prstGeom prst="rect">
            <a:avLst/>
          </a:prstGeom>
        </p:spPr>
      </p:pic>
      <p:pic>
        <p:nvPicPr>
          <p:cNvPr id="3074" name="Picture 2" descr="Los residuos y el cambio climático">
            <a:extLst>
              <a:ext uri="{FF2B5EF4-FFF2-40B4-BE49-F238E27FC236}">
                <a16:creationId xmlns:a16="http://schemas.microsoft.com/office/drawing/2014/main" id="{83A48F7D-6942-4644-8CAB-F2AB0A6A9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42491"/>
            <a:ext cx="3627420" cy="241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279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2C50F-C550-4200-A288-F4A3FAA7A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22" y="260649"/>
            <a:ext cx="7517486" cy="792087"/>
          </a:xfrm>
        </p:spPr>
        <p:txBody>
          <a:bodyPr/>
          <a:lstStyle/>
          <a:p>
            <a:r>
              <a:rPr lang="es-CL" dirty="0"/>
              <a:t>LA RESPUESTA entonces es….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7D63B5-A273-4705-B2CB-FEFBD3EF8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234" y="1196752"/>
            <a:ext cx="7075932" cy="4728855"/>
          </a:xfrm>
        </p:spPr>
        <p:txBody>
          <a:bodyPr>
            <a:normAutofit fontScale="92500" lnSpcReduction="20000"/>
          </a:bodyPr>
          <a:lstStyle/>
          <a:p>
            <a:r>
              <a:rPr lang="es-CL" dirty="0"/>
              <a:t>Abordar: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CL" dirty="0"/>
              <a:t>Los determinantes sociales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CL" dirty="0"/>
              <a:t>Los ambientes alimentarios</a:t>
            </a:r>
          </a:p>
          <a:p>
            <a:endParaRPr lang="es-CL" dirty="0"/>
          </a:p>
          <a:p>
            <a:r>
              <a:rPr lang="es-CL" dirty="0"/>
              <a:t>Con políticas públicas estructurales: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CL" dirty="0"/>
              <a:t>Sanitarias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CL" dirty="0"/>
              <a:t>Sociales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CL" dirty="0"/>
              <a:t>Económicas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CL" dirty="0"/>
              <a:t>Laborales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CL" dirty="0"/>
              <a:t>Educacionales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CL" dirty="0"/>
              <a:t>Otras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s-CL" dirty="0"/>
          </a:p>
          <a:p>
            <a:endParaRPr lang="es-CL" dirty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s-CL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89B98A-789A-4A5A-893C-86523CCEF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542" y="3789040"/>
            <a:ext cx="3226755" cy="269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38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99A34D-F39B-4901-8E31-1409A7E38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60649"/>
            <a:ext cx="7363964" cy="5112567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</a:pPr>
            <a:r>
              <a:rPr lang="es-AR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Abordaje de: 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s-A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malnutrición en todas sus formas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s-AR" sz="1800" b="1" dirty="0">
                <a:latin typeface="Calibri" panose="020F0502020204030204" pitchFamily="34" charset="0"/>
                <a:ea typeface="Calibri" panose="020F0502020204030204" pitchFamily="34" charset="0"/>
              </a:rPr>
              <a:t>inseguridad alimentaria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s-AR" sz="1800" b="1" dirty="0">
                <a:latin typeface="Calibri" panose="020F0502020204030204" pitchFamily="34" charset="0"/>
                <a:ea typeface="Calibri" panose="020F0502020204030204" pitchFamily="34" charset="0"/>
              </a:rPr>
              <a:t>desigualdades de género</a:t>
            </a:r>
            <a:endParaRPr lang="es-AR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endParaRPr lang="es-AR" sz="1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s-AR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Medidas: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s-AR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políticas estructurales que aborden los principales conductores comunes: pobreza, bajo nivel educacional y malas condiciones laborales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s-AR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mejoras del entorno alimentario </a:t>
            </a:r>
            <a:endParaRPr lang="es-AR" sz="1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s-AR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establecer el derecho a la alimentación adecuada en la constitución, como un derecho humano </a:t>
            </a:r>
            <a:r>
              <a:rPr lang="es-A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s-A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L" sz="1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6FB589-149B-467D-880F-F4C5114DF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4365104"/>
            <a:ext cx="2166202" cy="215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93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22541BE-3625-4E10-AF0A-086981392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60648"/>
            <a:ext cx="5655675" cy="602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22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2021E9-75AE-4042-ACEA-E538BC7F9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51159"/>
            <a:ext cx="6423514" cy="554152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7467BEF-A1B8-44AE-AAA1-FDADA7AEF886}"/>
              </a:ext>
            </a:extLst>
          </p:cNvPr>
          <p:cNvSpPr/>
          <p:nvPr/>
        </p:nvSpPr>
        <p:spPr>
          <a:xfrm>
            <a:off x="1907704" y="6114061"/>
            <a:ext cx="3744416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825" dirty="0">
                <a:hlinkClick r:id="rId3"/>
              </a:rPr>
              <a:t>https://repositorio.cepal.org/bitstream/handle/11362/45702/4/S2000393_es.pdf</a:t>
            </a:r>
            <a:endParaRPr lang="es-CL" sz="825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BBC4AF8-B27F-4183-ADBE-CFD1F5EE4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934" y="5805264"/>
            <a:ext cx="1974612" cy="9638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FE9A3DBE-DC35-42AD-98AE-746ABCE714D4}"/>
              </a:ext>
            </a:extLst>
          </p:cNvPr>
          <p:cNvSpPr/>
          <p:nvPr/>
        </p:nvSpPr>
        <p:spPr>
          <a:xfrm>
            <a:off x="971600" y="692696"/>
            <a:ext cx="6120680" cy="936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6E3543D-FF87-4ABF-BB64-B2F92015A5A2}"/>
              </a:ext>
            </a:extLst>
          </p:cNvPr>
          <p:cNvSpPr/>
          <p:nvPr/>
        </p:nvSpPr>
        <p:spPr>
          <a:xfrm>
            <a:off x="959754" y="1989870"/>
            <a:ext cx="6120680" cy="936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797731B-C3B4-44E8-9D55-C0709503AB42}"/>
              </a:ext>
            </a:extLst>
          </p:cNvPr>
          <p:cNvSpPr/>
          <p:nvPr/>
        </p:nvSpPr>
        <p:spPr>
          <a:xfrm>
            <a:off x="827584" y="3501008"/>
            <a:ext cx="6120680" cy="936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1375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2021E9-75AE-4042-ACEA-E538BC7F9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384" y="2312198"/>
            <a:ext cx="1817723" cy="156813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7467BEF-A1B8-44AE-AAA1-FDADA7AEF886}"/>
              </a:ext>
            </a:extLst>
          </p:cNvPr>
          <p:cNvSpPr/>
          <p:nvPr/>
        </p:nvSpPr>
        <p:spPr>
          <a:xfrm>
            <a:off x="4211960" y="6595474"/>
            <a:ext cx="3744416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825" dirty="0">
                <a:hlinkClick r:id="rId3"/>
              </a:rPr>
              <a:t>https://repositorio.cepal.org/bitstream/handle/11362/45702/4/S2000393_es.pdf</a:t>
            </a:r>
            <a:endParaRPr lang="es-CL" sz="825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E9A3DBE-DC35-42AD-98AE-746ABCE714D4}"/>
              </a:ext>
            </a:extLst>
          </p:cNvPr>
          <p:cNvSpPr/>
          <p:nvPr/>
        </p:nvSpPr>
        <p:spPr>
          <a:xfrm>
            <a:off x="796515" y="316342"/>
            <a:ext cx="6213401" cy="11027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6E3543D-FF87-4ABF-BB64-B2F92015A5A2}"/>
              </a:ext>
            </a:extLst>
          </p:cNvPr>
          <p:cNvSpPr/>
          <p:nvPr/>
        </p:nvSpPr>
        <p:spPr>
          <a:xfrm>
            <a:off x="867032" y="1629319"/>
            <a:ext cx="6204534" cy="11575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797731B-C3B4-44E8-9D55-C0709503AB42}"/>
              </a:ext>
            </a:extLst>
          </p:cNvPr>
          <p:cNvSpPr/>
          <p:nvPr/>
        </p:nvSpPr>
        <p:spPr>
          <a:xfrm>
            <a:off x="842875" y="3085804"/>
            <a:ext cx="6120680" cy="936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9BC3E30-F923-49E0-976B-4722A5CFF635}"/>
              </a:ext>
            </a:extLst>
          </p:cNvPr>
          <p:cNvSpPr txBox="1"/>
          <p:nvPr/>
        </p:nvSpPr>
        <p:spPr>
          <a:xfrm>
            <a:off x="1425454" y="554304"/>
            <a:ext cx="5171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Acceso alimentación adecuada en todos los hogares: </a:t>
            </a:r>
          </a:p>
          <a:p>
            <a:pPr algn="ctr"/>
            <a:r>
              <a:rPr lang="es-CL" dirty="0"/>
              <a:t>ingresos, programas alimentarios estatales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DF7917A-3BE0-4753-BAB7-1D4CE55BF005}"/>
              </a:ext>
            </a:extLst>
          </p:cNvPr>
          <p:cNvSpPr txBox="1"/>
          <p:nvPr/>
        </p:nvSpPr>
        <p:spPr>
          <a:xfrm>
            <a:off x="1138356" y="1931366"/>
            <a:ext cx="5745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Funcionamiento del sistema alimentario sin interrupciones:</a:t>
            </a:r>
          </a:p>
          <a:p>
            <a:pPr algn="ctr"/>
            <a:r>
              <a:rPr lang="es-CL" dirty="0"/>
              <a:t>Apoyo a la pequeña agricultura y pesca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733FD87-40C7-4634-B3A7-C2D24401B1F9}"/>
              </a:ext>
            </a:extLst>
          </p:cNvPr>
          <p:cNvSpPr txBox="1"/>
          <p:nvPr/>
        </p:nvSpPr>
        <p:spPr>
          <a:xfrm>
            <a:off x="1450844" y="3369190"/>
            <a:ext cx="4904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Abastecimiento de alimentos suficientes en el país</a:t>
            </a:r>
          </a:p>
        </p:txBody>
      </p:sp>
      <p:pic>
        <p:nvPicPr>
          <p:cNvPr id="3074" name="Picture 2" descr="Las ferias libres, focos de contagio en un Santiago asfixiado por la  pandemia">
            <a:extLst>
              <a:ext uri="{FF2B5EF4-FFF2-40B4-BE49-F238E27FC236}">
                <a16:creationId xmlns:a16="http://schemas.microsoft.com/office/drawing/2014/main" id="{C19C2D00-124C-4B3A-995A-97D205597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718" y="4160907"/>
            <a:ext cx="3224253" cy="215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616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C69B6AD5-AE14-4846-B63A-83C9A3D00635}"/>
              </a:ext>
            </a:extLst>
          </p:cNvPr>
          <p:cNvSpPr txBox="1">
            <a:spLocks/>
          </p:cNvSpPr>
          <p:nvPr/>
        </p:nvSpPr>
        <p:spPr>
          <a:xfrm>
            <a:off x="1259632" y="266450"/>
            <a:ext cx="6431864" cy="504056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s-CL" sz="3300" b="1" dirty="0"/>
              <a:t>Respuesta Comunitaria</a:t>
            </a:r>
          </a:p>
        </p:txBody>
      </p:sp>
      <p:pic>
        <p:nvPicPr>
          <p:cNvPr id="1032" name="Picture 8" descr="Otro estrago provocado por el Coronavirus: Ollas comunes se ...">
            <a:extLst>
              <a:ext uri="{FF2B5EF4-FFF2-40B4-BE49-F238E27FC236}">
                <a16:creationId xmlns:a16="http://schemas.microsoft.com/office/drawing/2014/main" id="{737968C0-8C8F-46FA-8D5F-A27E758F2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9" y="1320901"/>
            <a:ext cx="4616908" cy="307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AB66EFD-2E10-4DAE-BAFF-29D4E1293B8C}"/>
              </a:ext>
            </a:extLst>
          </p:cNvPr>
          <p:cNvSpPr txBox="1"/>
          <p:nvPr/>
        </p:nvSpPr>
        <p:spPr>
          <a:xfrm>
            <a:off x="2123728" y="663079"/>
            <a:ext cx="45733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algn="ctr"/>
            <a:r>
              <a:rPr lang="es-CL" sz="2400" b="1" dirty="0"/>
              <a:t>Empoderamiento Social</a:t>
            </a:r>
          </a:p>
        </p:txBody>
      </p:sp>
      <p:pic>
        <p:nvPicPr>
          <p:cNvPr id="2050" name="Picture 2" descr="Continúan las protestas en Chile, a un mes del estallido social">
            <a:extLst>
              <a:ext uri="{FF2B5EF4-FFF2-40B4-BE49-F238E27FC236}">
                <a16:creationId xmlns:a16="http://schemas.microsoft.com/office/drawing/2014/main" id="{E7E22DCF-0B6D-446A-9FF0-7331D6268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696" y="4149080"/>
            <a:ext cx="4167805" cy="25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 teología de las ollas comunes - El Mostrador">
            <a:extLst>
              <a:ext uri="{FF2B5EF4-FFF2-40B4-BE49-F238E27FC236}">
                <a16:creationId xmlns:a16="http://schemas.microsoft.com/office/drawing/2014/main" id="{0EE38A13-F9E6-49FA-B00D-B48BC6F53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497" y="1522602"/>
            <a:ext cx="3746004" cy="211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3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mo lograr un sistema alimentario sostenible - Borges - Cocina Mediterránea">
            <a:extLst>
              <a:ext uri="{FF2B5EF4-FFF2-40B4-BE49-F238E27FC236}">
                <a16:creationId xmlns:a16="http://schemas.microsoft.com/office/drawing/2014/main" id="{779A5AED-B2B3-4246-800F-623E9A495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8" b="20257"/>
          <a:stretch/>
        </p:blipFill>
        <p:spPr bwMode="auto">
          <a:xfrm>
            <a:off x="307534" y="256233"/>
            <a:ext cx="8804902" cy="357300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CE3F4C-B389-45E5-9FE4-075A13153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534" y="4005064"/>
            <a:ext cx="8584946" cy="278092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just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 b="0" dirty="0">
                <a:solidFill>
                  <a:schemeClr val="tx1"/>
                </a:solidFill>
                <a:effectLst/>
              </a:rPr>
              <a:t>El </a:t>
            </a:r>
            <a:r>
              <a:rPr lang="en-US" sz="2000" dirty="0">
                <a:solidFill>
                  <a:schemeClr val="tx1"/>
                </a:solidFill>
                <a:effectLst/>
              </a:rPr>
              <a:t>derecho a la alimentación 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se considera un derecho humano que el Estado debe garantizar y que debería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estar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explícito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 en la </a:t>
            </a:r>
            <a:r>
              <a:rPr lang="en-US" sz="2000" dirty="0">
                <a:solidFill>
                  <a:schemeClr val="tx1"/>
                </a:solidFill>
                <a:effectLst/>
              </a:rPr>
              <a:t>Constitución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 Política. Este derecho se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relaciona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 con la </a:t>
            </a:r>
            <a:r>
              <a:rPr lang="en-US" sz="2000" dirty="0">
                <a:solidFill>
                  <a:schemeClr val="tx1"/>
                </a:solidFill>
                <a:effectLst/>
              </a:rPr>
              <a:t>seguridad alimentaria 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y con la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soberanía</a:t>
            </a:r>
            <a:r>
              <a:rPr lang="en-US" sz="2000" dirty="0">
                <a:solidFill>
                  <a:schemeClr val="tx1"/>
                </a:solidFill>
                <a:effectLst/>
              </a:rPr>
              <a:t> alimentaria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, toda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vez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 que pretende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asegurar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 a las personas y a las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comunidades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 la cantidad y calidad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adecuada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 de alimentos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saludables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, sin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discriminación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 de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ningún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tipo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 y con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pertinencia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 cultural, para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asegurar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 una vida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satisfactoria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 a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todos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 y todas.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Además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, este derecho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hace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referencia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 a la protección de la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producción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nacional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agropecuaria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 y 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pesquera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 y a garantizar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sistemas</a:t>
            </a:r>
            <a:r>
              <a:rPr lang="en-US" sz="2000" dirty="0">
                <a:solidFill>
                  <a:schemeClr val="tx1"/>
                </a:solidFill>
                <a:effectLst/>
              </a:rPr>
              <a:t> alimentarios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justos</a:t>
            </a:r>
            <a:r>
              <a:rPr lang="en-US" sz="2000" dirty="0">
                <a:solidFill>
                  <a:schemeClr val="tx1"/>
                </a:solidFill>
                <a:effectLst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inclusivos</a:t>
            </a:r>
            <a:r>
              <a:rPr lang="en-US" sz="2000" dirty="0">
                <a:solidFill>
                  <a:schemeClr val="tx1"/>
                </a:solidFill>
                <a:effectLst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sostenibles</a:t>
            </a:r>
            <a:r>
              <a:rPr lang="en-US" sz="2000" dirty="0">
                <a:solidFill>
                  <a:schemeClr val="tx1"/>
                </a:solidFill>
                <a:effectLst/>
              </a:rPr>
              <a:t> y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biodiversos</a:t>
            </a:r>
            <a:r>
              <a:rPr lang="en-US" sz="2000" dirty="0">
                <a:solidFill>
                  <a:schemeClr val="tx1"/>
                </a:solidFill>
                <a:effectLst/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93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A4867CB-A373-40ED-B287-410F1736B1E3}"/>
              </a:ext>
            </a:extLst>
          </p:cNvPr>
          <p:cNvSpPr txBox="1"/>
          <p:nvPr/>
        </p:nvSpPr>
        <p:spPr>
          <a:xfrm>
            <a:off x="2345957" y="116632"/>
            <a:ext cx="3534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/>
              <a:t>SOBERANÍA ALIMENTARIA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2E806E-9154-4351-A813-D3DA6A076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052" y="732755"/>
            <a:ext cx="5616624" cy="417127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73C746A-4E67-46A9-81D6-3ADEAD66B11C}"/>
              </a:ext>
            </a:extLst>
          </p:cNvPr>
          <p:cNvSpPr/>
          <p:nvPr/>
        </p:nvSpPr>
        <p:spPr>
          <a:xfrm>
            <a:off x="620976" y="5059958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/>
              <a:t>La soberanía alimentaria se define como el derecho de los pueblos a alimentos nutritivos y culturalmente adecuados, accesibles, producidos de forma sostenible y ecológica, y su derecho a decidir su propio sistema alimentario y productivo.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569326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B960BA5-DF57-4CCB-A1B4-FF807F521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6632"/>
            <a:ext cx="5829274" cy="291463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069B799-E1F2-4CE5-B7EB-D18CE40757C6}"/>
              </a:ext>
            </a:extLst>
          </p:cNvPr>
          <p:cNvSpPr txBox="1"/>
          <p:nvPr/>
        </p:nvSpPr>
        <p:spPr>
          <a:xfrm>
            <a:off x="4932040" y="6495147"/>
            <a:ext cx="29191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00" dirty="0"/>
              <a:t>http://www.fao.org/3/ca9692en/CA9692EN.pdf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4A4B113-AEE5-4E39-BC31-4C78F53DD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3126675"/>
            <a:ext cx="4945732" cy="32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46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BD0824-E5ED-412B-BD30-FB30BF247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20688"/>
            <a:ext cx="6682308" cy="50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28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A21150-0FF6-4E1B-B89D-2D6C7FBB7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7532127" cy="423880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9914EF-DC9E-4843-A0A1-5A88ED18EA88}"/>
              </a:ext>
            </a:extLst>
          </p:cNvPr>
          <p:cNvSpPr txBox="1"/>
          <p:nvPr/>
        </p:nvSpPr>
        <p:spPr>
          <a:xfrm>
            <a:off x="3158213" y="332656"/>
            <a:ext cx="1718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/>
              <a:t>Chile 2020</a:t>
            </a:r>
          </a:p>
        </p:txBody>
      </p:sp>
    </p:spTree>
    <p:extLst>
      <p:ext uri="{BB962C8B-B14F-4D97-AF65-F5344CB8AC3E}">
        <p14:creationId xmlns:p14="http://schemas.microsoft.com/office/powerpoint/2010/main" val="1140845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9F3144-5679-3343-81E3-FE1523256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22" y="548680"/>
            <a:ext cx="7517486" cy="5904657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situación de las mujeres ya era muy complicada antes de la pandemia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80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 la pandemia, la </a:t>
            </a:r>
            <a:r>
              <a:rPr lang="es-MX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pobreza podría aumentar un 28,5% en el campo con la pandemia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 millones de habitantes rurales no tendrán ingresos para adquirir una canasta básica, de los cuales casi 6 millones son mujeres.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80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Casi un 70% de las personas en situación de hambre en el mundo son mujeres y niñas, principalmente en zonas rurales.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las mujeres rurales tuvieran un acceso equitativo a los recursos productivos, en poco tiempo se podría conseguir una reducción de 150 millones personas hambrientas……..a pesar de esto, siguen estando invisibilizadas y sufriendo grandes discriminaciones</a:t>
            </a:r>
          </a:p>
          <a:p>
            <a:endParaRPr lang="es-CL" sz="18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L" sz="1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F9575D6-E251-4F8A-9A54-F0BBB4F6B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005064"/>
            <a:ext cx="2879227" cy="215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37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BCA5739-CF8C-45A9-BD98-D559F6F38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340768"/>
            <a:ext cx="4317490" cy="410445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BC6CC8-F7F9-48E5-82BF-B556688507CB}"/>
              </a:ext>
            </a:extLst>
          </p:cNvPr>
          <p:cNvSpPr txBox="1"/>
          <p:nvPr/>
        </p:nvSpPr>
        <p:spPr>
          <a:xfrm>
            <a:off x="1331640" y="404664"/>
            <a:ext cx="5889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/>
              <a:t>EL DERECHO A LA ALIMENTACIÓN</a:t>
            </a:r>
          </a:p>
        </p:txBody>
      </p:sp>
    </p:spTree>
    <p:extLst>
      <p:ext uri="{BB962C8B-B14F-4D97-AF65-F5344CB8AC3E}">
        <p14:creationId xmlns:p14="http://schemas.microsoft.com/office/powerpoint/2010/main" val="2201558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4F0D49-78EC-427C-97DD-8A615E1E1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399516"/>
            <a:ext cx="6962083" cy="5477756"/>
          </a:xfrm>
        </p:spPr>
        <p:txBody>
          <a:bodyPr>
            <a:noAutofit/>
          </a:bodyPr>
          <a:lstStyle/>
          <a:p>
            <a:pPr algn="just"/>
            <a:r>
              <a:rPr lang="es-MX" sz="20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derecho a una alimentación adecuada está inseparablemente </a:t>
            </a:r>
            <a:r>
              <a:rPr lang="es-MX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vinculado a la justicia social. </a:t>
            </a:r>
            <a:r>
              <a:rPr lang="es-MX" sz="20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derecho a la alimentación adecuada se ejerce cuando todos/as tienen acceso físico y económico, en todo momento, a la alimentación adecuada.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Disponibilidad: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oferta de alimentos sanos, nutritivos e inocuos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Accesibilidad: </a:t>
            </a:r>
            <a:r>
              <a:rPr lang="es-MX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posibilidades económicas y físicas para adquirir alimentos sanos, nutritivos e inocuos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Estabilidad: </a:t>
            </a:r>
            <a:r>
              <a:rPr lang="es-MX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permanencia en tiempo y espacio de una oferta suficiente de alimentos sanos y nutritivos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Sostenibilidad: </a:t>
            </a:r>
            <a:r>
              <a:rPr lang="es-MX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utilización adecuada de los recursos naturales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Adecuación: </a:t>
            </a:r>
            <a:r>
              <a:rPr lang="es-MX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las características culturales y preferencias de la población a la que están destinados</a:t>
            </a:r>
            <a:br>
              <a:rPr lang="es-MX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20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50D7E95-1695-4B39-9095-3EF946948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5517232"/>
            <a:ext cx="1402561" cy="116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459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85C6B245-B14D-F242-B194-7D2C25CB2BD5}" vid="{5607E9B3-32E4-3F48-B85E-2DE0020409A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presentacion ppt</Template>
  <TotalTime>151</TotalTime>
  <Words>862</Words>
  <Application>Microsoft Office PowerPoint</Application>
  <PresentationFormat>Presentación en pantalla (4:3)</PresentationFormat>
  <Paragraphs>91</Paragraphs>
  <Slides>23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1" baseType="lpstr">
      <vt:lpstr>Arial</vt:lpstr>
      <vt:lpstr>Calibri</vt:lpstr>
      <vt:lpstr>Candara</vt:lpstr>
      <vt:lpstr>Century Schoolbook</vt:lpstr>
      <vt:lpstr>Comic Sans MS</vt:lpstr>
      <vt:lpstr>proxima-nova</vt:lpstr>
      <vt:lpstr>Wingdings</vt:lpstr>
      <vt:lpstr>Tema de Office</vt:lpstr>
      <vt:lpstr>Derecho a la Alimentación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respuesta….</vt:lpstr>
      <vt:lpstr>Presentación de PowerPoint</vt:lpstr>
      <vt:lpstr>Presentación de PowerPoint</vt:lpstr>
      <vt:lpstr>LA RESPUESTA entonces es….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Impacto diferencial de la pandemia en mujeres y su relación con  el sistema alimentario</dc:title>
  <dc:creator>Lorena Rodriguez</dc:creator>
  <cp:lastModifiedBy>Lorena Rodriguez</cp:lastModifiedBy>
  <cp:revision>19</cp:revision>
  <dcterms:created xsi:type="dcterms:W3CDTF">2020-12-27T12:13:16Z</dcterms:created>
  <dcterms:modified xsi:type="dcterms:W3CDTF">2020-12-29T22:15:59Z</dcterms:modified>
</cp:coreProperties>
</file>